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T Sans Narrow"/>
      <p:regular r:id="rId57"/>
      <p:bold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3FEFB5-FBCA-44E1-BFBC-447CB1E25667}">
  <a:tblStyle styleId="{D53FEFB5-FBCA-44E1-BFBC-447CB1E256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TSansNarrow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OpenSans-regular.fntdata"/><Relationship Id="rId14" Type="http://schemas.openxmlformats.org/officeDocument/2006/relationships/slide" Target="slides/slide8.xml"/><Relationship Id="rId58" Type="http://schemas.openxmlformats.org/officeDocument/2006/relationships/font" Target="fonts/PTSansNarrow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384d38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384d38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384d38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6384d38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6384d38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6384d38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6384d38a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6384d38a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6384d38a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6384d38a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6384d38a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6384d38a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6384d38a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6384d38a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6384d38a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6384d38a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384d38a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6384d38a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28cf4d1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28cf4d1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f34f4c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f34f4c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384d38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6384d38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71de1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71de1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71de17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71de17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71de17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671de17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28cf4d1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28cf4d1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f34f4ce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5f34f4ce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f34f4ce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5f34f4ce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671de170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671de17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71de17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71de17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71de170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71de170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8cf4d1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28cf4d1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671de170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671de170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671de170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671de170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671de170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671de170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671de17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671de17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671de170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671de170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671de17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671de17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671de170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671de170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671de170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671de170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28cf4d1d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28cf4d1d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8cf4d1d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28cf4d1d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f34f4ce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5f34f4ce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8cf4d1d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28cf4d1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28cf4d1d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28cf4d1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8cf4d1d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8cf4d1d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8cf4d1d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28cf4d1d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28cf4d1d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28cf4d1d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28cf4d1d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28cf4d1d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28cf4d1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28cf4d1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8cf4d1d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28cf4d1d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28cf4d1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28cf4d1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8cf4d1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28cf4d1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277366c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277366c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5f34f4ce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5f34f4ce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277366c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277366c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384d38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384d38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384d38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384d38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384d38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6384d38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Loan Prediction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773839"/>
            <a:ext cx="48705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Adriana Caetano and Torsha Mazumdar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Education</a:t>
            </a:r>
            <a:endParaRPr b="1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Graduate:  480  (Y 71%, N 29%)        Not Graduate: 134  (Y 61%, N 39%)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12" y="2038675"/>
            <a:ext cx="7202775" cy="25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Self-Employed</a:t>
            </a:r>
            <a:endParaRPr b="1"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		No:  500  (Y 69%, N 21%)	      		Yes: 82 (Y 68%, N 22%)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50" y="2017775"/>
            <a:ext cx="7750599" cy="2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Applicant Income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Min: 150     Max: 81000     25%: 2877     50%: 3812     75%: 5795</a:t>
            </a:r>
            <a:r>
              <a:rPr lang="en">
                <a:highlight>
                  <a:schemeClr val="lt1"/>
                </a:highlight>
              </a:rPr>
              <a:t>     Mean: 5403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51" y="2092050"/>
            <a:ext cx="7843700" cy="28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Co-</a:t>
            </a:r>
            <a:r>
              <a:rPr b="1" lang="en">
                <a:highlight>
                  <a:srgbClr val="FFFFFF"/>
                </a:highlight>
              </a:rPr>
              <a:t>Applicant Income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Min: 0        Max: 41667        25%: 0        50%: 1188       75%: 2297</a:t>
            </a:r>
            <a:r>
              <a:rPr lang="en">
                <a:highlight>
                  <a:schemeClr val="lt1"/>
                </a:highlight>
              </a:rPr>
              <a:t>        Mean: 1621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5" y="2040300"/>
            <a:ext cx="7947352" cy="28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Loan Amount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Min: 9k      Max: 700k      25%: 100k      50%: 128k     75%: 168k </a:t>
            </a:r>
            <a:r>
              <a:rPr lang="en">
                <a:highlight>
                  <a:schemeClr val="lt1"/>
                </a:highlight>
              </a:rPr>
              <a:t>      Mean: 146k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5" y="2072200"/>
            <a:ext cx="7947352" cy="28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Loan Amount Term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0-7 years: 9 (Y 66%, N 34%)</a:t>
            </a:r>
            <a:r>
              <a:rPr lang="en">
                <a:highlight>
                  <a:srgbClr val="FFFFFF"/>
                </a:highlight>
              </a:rPr>
              <a:t>    10 years: 3 (Y 100%)    15 years: 44 (Y 66%, N 34%)     20 years: 4 (Y 75%, N 25%)              25 years: 13 (Y 62%, N 38%)      			30 years: 512 (Y 70%, N 30%)         40 years: 15 (Y 40%, N 60%)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50" y="2707925"/>
            <a:ext cx="6188501" cy="2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Credit History</a:t>
            </a:r>
            <a:endParaRPr b="1">
              <a:highlight>
                <a:srgbClr val="FFFFFF"/>
              </a:highlight>
            </a:endParaRPr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0: 89 (Y 8% , N 92%) 			   1: 475 (Y 80% , N 20%)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0" y="2315142"/>
            <a:ext cx="7356900" cy="259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Property Area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Urban</a:t>
            </a:r>
            <a:r>
              <a:rPr lang="en">
                <a:highlight>
                  <a:srgbClr val="FFFFFF"/>
                </a:highlight>
              </a:rPr>
              <a:t>: 202 (Y 66% , N 34%) 		Rural: 179 (Y 61% , N 39%)	Semi-</a:t>
            </a:r>
            <a:r>
              <a:rPr lang="en">
                <a:highlight>
                  <a:schemeClr val="lt1"/>
                </a:highlight>
              </a:rPr>
              <a:t>Urban: 233 (Y 77%, N 23%)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63" y="2285035"/>
            <a:ext cx="7461685" cy="262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330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E"/>
                </a:highlight>
              </a:rPr>
              <a:t>Fill up the missing values</a:t>
            </a:r>
            <a:endParaRPr b="1"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Mode for categorical features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Mean or median for numerical features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Zero for dependents: dependents can be categorized as missing not at random (if a person "forgot" to fill up the number of dependents, most likely they don't have dependents)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Zero for credit history: credit history can be categorized as missing not at random (if a person </a:t>
            </a:r>
            <a:r>
              <a:rPr lang="en">
                <a:highlight>
                  <a:srgbClr val="FFFFFE"/>
                </a:highlight>
              </a:rPr>
              <a:t>"forgot" to fill up the credit history, most likely they don't have history)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330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E"/>
                </a:highlight>
              </a:rPr>
              <a:t>Fill up the missing values</a:t>
            </a:r>
            <a:endParaRPr b="1"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Gender					13	→	mode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Married 					3	→	mode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Dependents				15	→	0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Self_Employed			32	→	mode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LoanAmount			22	→	mean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Loan_Amount_Term 		14	→	median</a:t>
            </a:r>
            <a:endParaRPr>
              <a:highlight>
                <a:srgbClr val="FFFFFE"/>
              </a:highlight>
            </a:endParaRPr>
          </a:p>
          <a:p>
            <a:pPr indent="-3429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E"/>
                </a:highlight>
              </a:rPr>
              <a:t>Credit_History			50 	→	0</a:t>
            </a:r>
            <a:endParaRPr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Dream Housing Finance company deals in all home loans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Automate loan </a:t>
            </a:r>
            <a:r>
              <a:rPr lang="en"/>
              <a:t>eligibility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Online application </a:t>
            </a:r>
            <a:r>
              <a:rPr lang="en"/>
              <a:t>form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419" y="2179124"/>
            <a:ext cx="3182403" cy="238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323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Upsampling the dataset</a:t>
            </a:r>
            <a:endParaRPr b="1"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Imbalanced Initial Dataset - </a:t>
            </a:r>
            <a:endParaRPr/>
          </a:p>
          <a:p>
            <a:pPr indent="-342900" lvl="0" marL="3200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422 labels for Y (69%)</a:t>
            </a:r>
            <a:endParaRPr/>
          </a:p>
          <a:p>
            <a:pPr indent="-342900" lvl="0" marL="3200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 labels for N (31%)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Upsampled Dataset - </a:t>
            </a:r>
            <a:endParaRPr/>
          </a:p>
          <a:p>
            <a:pPr indent="-342900" lvl="0" marL="3200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422 labels for Y</a:t>
            </a:r>
            <a:endParaRPr/>
          </a:p>
          <a:p>
            <a:pPr indent="-342900" lvl="0" marL="3200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422 labels for N 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Total Count of Upsampled dataset = 844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E"/>
                </a:highlight>
              </a:rPr>
              <a:t>Categorical values into numerical with LabelEncoder</a:t>
            </a:r>
            <a:endParaRPr b="1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125" y="1508250"/>
            <a:ext cx="6193726" cy="35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00" y="1515975"/>
            <a:ext cx="6923602" cy="35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E"/>
                </a:highlight>
              </a:rPr>
              <a:t>Categorical values into numerical with get_dummies</a:t>
            </a:r>
            <a:endParaRPr b="1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Dataset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323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Dataset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770950" y="1266325"/>
            <a:ext cx="3582900" cy="330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-</a:t>
            </a:r>
            <a:endParaRPr/>
          </a:p>
          <a:p>
            <a:pPr indent="-334327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70% of dataset</a:t>
            </a:r>
            <a:endParaRPr/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590 rows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 - </a:t>
            </a:r>
            <a:endParaRPr/>
          </a:p>
          <a:p>
            <a:pPr indent="-334327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30% of dataset</a:t>
            </a:r>
            <a:endParaRPr/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254 rows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867350" y="1266325"/>
            <a:ext cx="3582900" cy="330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Validation dataset, since data available is less.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k</a:t>
            </a:r>
            <a:r>
              <a:rPr lang="en"/>
              <a:t>- fold cross validation to tune hyperparameters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835450" y="1072800"/>
            <a:ext cx="7996800" cy="33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Decision Tree Classifier </a:t>
            </a:r>
            <a:endParaRPr b="1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simple and easy to interpret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trees can be visualized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Random Forest Classifier</a:t>
            </a:r>
            <a:endParaRPr b="1"/>
          </a:p>
          <a:p>
            <a:pPr indent="-3016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50"/>
              <a:buFont typeface="Verdana"/>
              <a:buAutoNum type="romanLcPeriod"/>
            </a:pPr>
            <a:r>
              <a:rPr lang="en"/>
              <a:t>have much higher accuracy than the single decision tree</a:t>
            </a:r>
            <a:endParaRPr sz="11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doesn’t overfit the model, thus gives a good prediction on unseen datasets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low bias and low 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Logistic Regression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efficient for linear dataset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>
                <a:highlight>
                  <a:schemeClr val="lt1"/>
                </a:highlight>
              </a:rPr>
              <a:t>it can handle both dense and sparse input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Default </a:t>
            </a:r>
            <a:r>
              <a:rPr lang="en" sz="2440"/>
              <a:t> </a:t>
            </a:r>
            <a:endParaRPr sz="2440"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= 14 									Number of leaves = 106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sp>
        <p:nvSpPr>
          <p:cNvPr id="247" name="Google Shape;247;p38"/>
          <p:cNvSpPr txBox="1"/>
          <p:nvPr/>
        </p:nvSpPr>
        <p:spPr>
          <a:xfrm>
            <a:off x="5701175" y="3050900"/>
            <a:ext cx="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2643"/>
            <a:ext cx="9144003" cy="302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Gini vs Entropy, k-fold Cross Validation</a:t>
            </a:r>
            <a:endParaRPr sz="2440"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75" y="1879650"/>
            <a:ext cx="4038025" cy="20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48550"/>
            <a:ext cx="4260300" cy="36486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9"/>
          <p:cNvSpPr txBox="1"/>
          <p:nvPr/>
        </p:nvSpPr>
        <p:spPr>
          <a:xfrm>
            <a:off x="1410100" y="2900775"/>
            <a:ext cx="161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Overfitting??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2914300" y="4310850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k=7</a:t>
            </a: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Gini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4428825" y="3145250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max_depth</a:t>
            </a:r>
            <a:endParaRPr sz="2440"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sp>
        <p:nvSpPr>
          <p:cNvPr id="268" name="Google Shape;268;p40"/>
          <p:cNvSpPr txBox="1"/>
          <p:nvPr/>
        </p:nvSpPr>
        <p:spPr>
          <a:xfrm>
            <a:off x="2914300" y="4310850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=9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530300"/>
            <a:ext cx="4009270" cy="2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62575"/>
            <a:ext cx="4403476" cy="251018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4362150" y="3280600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max_leaf_nodes</a:t>
            </a:r>
            <a:endParaRPr sz="2440"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sp>
        <p:nvSpPr>
          <p:cNvPr id="279" name="Google Shape;279;p41"/>
          <p:cNvSpPr txBox="1"/>
          <p:nvPr/>
        </p:nvSpPr>
        <p:spPr>
          <a:xfrm>
            <a:off x="747000" y="4256675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max_leaf_nodes=46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407938"/>
            <a:ext cx="4012199" cy="27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50" y="836438"/>
            <a:ext cx="4324775" cy="41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/>
          <p:nvPr/>
        </p:nvSpPr>
        <p:spPr>
          <a:xfrm>
            <a:off x="4666750" y="270107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Category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23400" y="12932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Supervised Learning </a:t>
            </a:r>
            <a:r>
              <a:rPr lang="en"/>
              <a:t>- </a:t>
            </a:r>
            <a:r>
              <a:rPr lang="en"/>
              <a:t>learning from the data based on sample input-output pairs.</a:t>
            </a:r>
            <a:endParaRPr/>
          </a:p>
          <a:p>
            <a:pPr indent="-342900" lvl="0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 </a:t>
            </a:r>
            <a:r>
              <a:rPr lang="en"/>
              <a:t>- Customer Attributes, Loan Amount, Term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Output/Label</a:t>
            </a:r>
            <a:r>
              <a:rPr lang="en"/>
              <a:t> - Loan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Binary </a:t>
            </a:r>
            <a:r>
              <a:rPr b="1" lang="en"/>
              <a:t>Classification </a:t>
            </a:r>
            <a:r>
              <a:rPr lang="en"/>
              <a:t>- Loan Status is either Y(Yes) or N(No).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311700" y="14621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Random choices</a:t>
            </a:r>
            <a:endParaRPr/>
          </a:p>
        </p:txBody>
      </p:sp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0"/>
              <a:t>Experiments: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0"/>
              <a:t>max_features</a:t>
            </a:r>
            <a:endParaRPr sz="2400"/>
          </a:p>
        </p:txBody>
      </p:sp>
      <p:sp>
        <p:nvSpPr>
          <p:cNvPr id="289" name="Google Shape;289;p42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361" y="851487"/>
            <a:ext cx="2804123" cy="194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941963"/>
            <a:ext cx="2899945" cy="1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626" y="824237"/>
            <a:ext cx="3022750" cy="193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626" y="2880188"/>
            <a:ext cx="3022749" cy="19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2350" y="2880225"/>
            <a:ext cx="2804124" cy="194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feature_importances_</a:t>
            </a:r>
            <a:endParaRPr sz="2440"/>
          </a:p>
        </p:txBody>
      </p:sp>
      <p:sp>
        <p:nvSpPr>
          <p:cNvPr id="301" name="Google Shape;301;p43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917" y="1423450"/>
            <a:ext cx="4581358" cy="29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1501163"/>
            <a:ext cx="4182675" cy="28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/>
          <p:nvPr/>
        </p:nvSpPr>
        <p:spPr>
          <a:xfrm>
            <a:off x="4265775" y="303947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4265775" y="342702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4265775" y="381457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4265775" y="322907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4265775" y="3616625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LoanAmount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Credit_History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ApplicantIncome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CoapplicantIncome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FFFF"/>
                </a:highlight>
              </a:rPr>
              <a:t>Loan_Amount_Term</a:t>
            </a:r>
            <a:endParaRPr/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feature_importances_</a:t>
            </a:r>
            <a:endParaRPr sz="2440"/>
          </a:p>
        </p:txBody>
      </p:sp>
      <p:sp>
        <p:nvSpPr>
          <p:cNvPr id="315" name="Google Shape;315;p44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925" y="707400"/>
            <a:ext cx="4290750" cy="3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0000"/>
            <a:ext cx="9144003" cy="13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/>
          <p:nvPr/>
        </p:nvSpPr>
        <p:spPr>
          <a:xfrm>
            <a:off x="6526225" y="4288300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850" y="1950700"/>
            <a:ext cx="5381800" cy="21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min_impurity</a:t>
            </a:r>
            <a:endParaRPr sz="2440"/>
          </a:p>
        </p:txBody>
      </p:sp>
      <p:sp>
        <p:nvSpPr>
          <p:cNvPr id="326" name="Google Shape;326;p45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1844477"/>
            <a:ext cx="3424499" cy="23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1963900" y="4291850"/>
            <a:ext cx="4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improvement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Experiments: min_smaples_split</a:t>
            </a:r>
            <a:endParaRPr sz="2440"/>
          </a:p>
        </p:txBody>
      </p:sp>
      <p:sp>
        <p:nvSpPr>
          <p:cNvPr id="335" name="Google Shape;335;p46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656025"/>
            <a:ext cx="3575486" cy="25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550" y="1497425"/>
            <a:ext cx="5082126" cy="28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0" y="4256675"/>
            <a:ext cx="4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improvement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311700" y="11039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 txBox="1"/>
          <p:nvPr>
            <p:ph type="title"/>
          </p:nvPr>
        </p:nvSpPr>
        <p:spPr>
          <a:xfrm>
            <a:off x="311700" y="707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Evaluation: </a:t>
            </a:r>
            <a:r>
              <a:rPr b="0" lang="en" sz="2400">
                <a:highlight>
                  <a:srgbClr val="FFFFFE"/>
                </a:highlight>
              </a:rPr>
              <a:t>criterion (Gini), cv (8-fold), max depth ( 9), max_leaf_nodes (46), features ['LoanAmount', 'Credit_History', 'ApplicantIncome', 'CoapplicantIncome', 'Loan_Amount_Term'] </a:t>
            </a:r>
            <a:endParaRPr sz="240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3375"/>
            <a:ext cx="3129024" cy="29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675" y="2819675"/>
            <a:ext cx="4889626" cy="1432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1039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707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Final Tree</a:t>
            </a:r>
            <a:endParaRPr sz="2440"/>
          </a:p>
        </p:txBody>
      </p:sp>
      <p:sp>
        <p:nvSpPr>
          <p:cNvPr id="354" name="Google Shape;354;p48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2384"/>
            <a:ext cx="9144003" cy="363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idx="1" type="body"/>
          </p:nvPr>
        </p:nvSpPr>
        <p:spPr>
          <a:xfrm>
            <a:off x="311700" y="11039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 txBox="1"/>
          <p:nvPr>
            <p:ph type="title"/>
          </p:nvPr>
        </p:nvSpPr>
        <p:spPr>
          <a:xfrm>
            <a:off x="311700" y="707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Final Tree</a:t>
            </a:r>
            <a:endParaRPr sz="2440"/>
          </a:p>
        </p:txBody>
      </p:sp>
      <p:sp>
        <p:nvSpPr>
          <p:cNvPr id="362" name="Google Shape;362;p49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 Classifier</a:t>
            </a:r>
            <a:endParaRPr sz="3000"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4795"/>
            <a:ext cx="9144003" cy="356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Gini vs Entropy, </a:t>
            </a:r>
            <a:r>
              <a:rPr lang="en" sz="2440"/>
              <a:t>k-fold Cross Validation</a:t>
            </a:r>
            <a:endParaRPr sz="2440"/>
          </a:p>
        </p:txBody>
      </p:sp>
      <p:sp>
        <p:nvSpPr>
          <p:cNvPr id="369" name="Google Shape;369;p50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25" y="1568725"/>
            <a:ext cx="4221975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365425"/>
            <a:ext cx="4697875" cy="4126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50"/>
          <p:cNvSpPr txBox="1"/>
          <p:nvPr/>
        </p:nvSpPr>
        <p:spPr>
          <a:xfrm>
            <a:off x="1410100" y="2900775"/>
            <a:ext cx="161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Overfitting??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2914300" y="4310850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k=8</a:t>
            </a: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Gini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4428825" y="3297650"/>
            <a:ext cx="4197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tune n_estimators</a:t>
            </a:r>
            <a:endParaRPr sz="2440"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81" name="Google Shape;381;p51"/>
          <p:cNvSpPr txBox="1"/>
          <p:nvPr/>
        </p:nvSpPr>
        <p:spPr>
          <a:xfrm>
            <a:off x="4243825" y="4418275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n_estimators=100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25" y="707400"/>
            <a:ext cx="4899150" cy="27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1125"/>
            <a:ext cx="38481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The Loan Eligible dataset can be downloaded from Kaggle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It’s a short dataset with 13 columns and 614 rows</a:t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This dataset has some missing values and some of the features have a wide range of values, so we’ll need to preprocess it.</a:t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 tune max_features</a:t>
            </a:r>
            <a:endParaRPr sz="2440"/>
          </a:p>
        </p:txBody>
      </p:sp>
      <p:sp>
        <p:nvSpPr>
          <p:cNvPr id="389" name="Google Shape;389;p52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90" name="Google Shape;390;p52"/>
          <p:cNvSpPr txBox="1"/>
          <p:nvPr/>
        </p:nvSpPr>
        <p:spPr>
          <a:xfrm>
            <a:off x="4243825" y="4418275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max_features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=sqrt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25" y="1198225"/>
            <a:ext cx="4900175" cy="150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1125"/>
            <a:ext cx="4011450" cy="25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tune min_samples_leaf</a:t>
            </a:r>
            <a:endParaRPr sz="2440"/>
          </a:p>
        </p:txBody>
      </p:sp>
      <p:sp>
        <p:nvSpPr>
          <p:cNvPr id="398" name="Google Shape;398;p53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99" name="Google Shape;399;p53"/>
          <p:cNvSpPr txBox="1"/>
          <p:nvPr/>
        </p:nvSpPr>
        <p:spPr>
          <a:xfrm>
            <a:off x="4243825" y="4418275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min_samples_leaf=1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150" y="1319951"/>
            <a:ext cx="4795275" cy="26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1125"/>
            <a:ext cx="3810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tune max_depth</a:t>
            </a:r>
            <a:endParaRPr sz="2440"/>
          </a:p>
        </p:txBody>
      </p:sp>
      <p:sp>
        <p:nvSpPr>
          <p:cNvPr id="407" name="Google Shape;407;p54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8" name="Google Shape;408;p54"/>
          <p:cNvSpPr txBox="1"/>
          <p:nvPr/>
        </p:nvSpPr>
        <p:spPr>
          <a:xfrm>
            <a:off x="4243825" y="4418275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max_depth=14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25" y="566175"/>
            <a:ext cx="4089417" cy="38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1125"/>
            <a:ext cx="4089425" cy="2479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select k Best Features</a:t>
            </a:r>
            <a:endParaRPr sz="2440"/>
          </a:p>
        </p:txBody>
      </p:sp>
      <p:sp>
        <p:nvSpPr>
          <p:cNvPr id="416" name="Google Shape;416;p55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17" name="Google Shape;417;p55"/>
          <p:cNvSpPr txBox="1"/>
          <p:nvPr/>
        </p:nvSpPr>
        <p:spPr>
          <a:xfrm>
            <a:off x="4572000" y="3733350"/>
            <a:ext cx="342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select </a:t>
            </a:r>
            <a:r>
              <a:rPr b="1" lang="en" sz="17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k=8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900" y="781075"/>
            <a:ext cx="30480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0" y="1358525"/>
            <a:ext cx="3845700" cy="26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Test</a:t>
            </a:r>
            <a:r>
              <a:rPr lang="en" sz="2440"/>
              <a:t>: select k Best Features</a:t>
            </a:r>
            <a:endParaRPr sz="2440"/>
          </a:p>
        </p:txBody>
      </p:sp>
      <p:sp>
        <p:nvSpPr>
          <p:cNvPr id="425" name="Google Shape;425;p56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00" y="1568725"/>
            <a:ext cx="4381500" cy="2838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159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2" name="Google Shape;432;p57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573"/>
              <a:buNone/>
            </a:pPr>
            <a:r>
              <a:rPr lang="en" sz="2440"/>
              <a:t>Evaluation : criterion(Gini), n_estimators(100), min_samples_leaf(1), max_depth(14), max_features(sqrt)</a:t>
            </a:r>
            <a:endParaRPr sz="2440"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25" y="1722650"/>
            <a:ext cx="32861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525" y="2135275"/>
            <a:ext cx="4952225" cy="21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311700" y="556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</a:t>
            </a:r>
            <a:r>
              <a:rPr lang="en" sz="2440"/>
              <a:t>- different solvers</a:t>
            </a:r>
            <a:endParaRPr sz="2440"/>
          </a:p>
        </p:txBody>
      </p:sp>
      <p:sp>
        <p:nvSpPr>
          <p:cNvPr id="440" name="Google Shape;440;p5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58"/>
          <p:cNvSpPr txBox="1"/>
          <p:nvPr/>
        </p:nvSpPr>
        <p:spPr>
          <a:xfrm>
            <a:off x="4377675" y="3209650"/>
            <a:ext cx="43647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Since our data set is small, ‘newton-cg’ and 'lbfgs' are appropriate to use. We decided to choose </a:t>
            </a:r>
            <a:r>
              <a:rPr b="1" lang="en" sz="1600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'lbfgs'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the default solver, because it only stores the last few updates and saves memory.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0" y="1376450"/>
            <a:ext cx="4171950" cy="272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00" y="1138076"/>
            <a:ext cx="4364700" cy="178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title"/>
          </p:nvPr>
        </p:nvSpPr>
        <p:spPr>
          <a:xfrm>
            <a:off x="311700" y="556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573"/>
              <a:buNone/>
            </a:pPr>
            <a:r>
              <a:rPr lang="en" sz="2440"/>
              <a:t>Experiment - </a:t>
            </a:r>
            <a:r>
              <a:rPr lang="en" sz="2440"/>
              <a:t>max_iterations parameter</a:t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573"/>
              <a:buNone/>
            </a:pPr>
            <a:r>
              <a:t/>
            </a:r>
            <a:endParaRPr sz="2440"/>
          </a:p>
        </p:txBody>
      </p:sp>
      <p:sp>
        <p:nvSpPr>
          <p:cNvPr id="449" name="Google Shape;449;p5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50" name="Google Shape;450;p59"/>
          <p:cNvSpPr txBox="1"/>
          <p:nvPr/>
        </p:nvSpPr>
        <p:spPr>
          <a:xfrm>
            <a:off x="4779300" y="3290225"/>
            <a:ext cx="4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difference was found.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300"/>
            <a:ext cx="4132425" cy="29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300" y="900013"/>
            <a:ext cx="3860991" cy="21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Experiment : k-best </a:t>
            </a:r>
            <a:r>
              <a:rPr lang="en" sz="2440"/>
              <a:t>features</a:t>
            </a:r>
            <a:endParaRPr sz="2440"/>
          </a:p>
        </p:txBody>
      </p:sp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Logistic Regression</a:t>
            </a:r>
            <a:endParaRPr sz="3000"/>
          </a:p>
        </p:txBody>
      </p:sp>
      <p:sp>
        <p:nvSpPr>
          <p:cNvPr id="459" name="Google Shape;459;p60"/>
          <p:cNvSpPr txBox="1"/>
          <p:nvPr/>
        </p:nvSpPr>
        <p:spPr>
          <a:xfrm>
            <a:off x="5009300" y="3518525"/>
            <a:ext cx="3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improvement was found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75" y="539325"/>
            <a:ext cx="3299400" cy="279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50375"/>
            <a:ext cx="4289800" cy="29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sz="3000"/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67" name="Google Shape;467;p61"/>
          <p:cNvSpPr txBox="1"/>
          <p:nvPr/>
        </p:nvSpPr>
        <p:spPr>
          <a:xfrm>
            <a:off x="407725" y="1458075"/>
            <a:ext cx="71295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Since 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 improvement was found, we keep the default model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5" y="2095625"/>
            <a:ext cx="3446700" cy="2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80400"/>
            <a:ext cx="3606125" cy="165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61"/>
          <p:cNvSpPr txBox="1"/>
          <p:nvPr>
            <p:ph type="title"/>
          </p:nvPr>
        </p:nvSpPr>
        <p:spPr>
          <a:xfrm>
            <a:off x="311700" y="861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Evaluation</a:t>
            </a:r>
            <a:endParaRPr sz="24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593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Features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619325"/>
            <a:ext cx="8902150" cy="41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graphicFrame>
        <p:nvGraphicFramePr>
          <p:cNvPr id="476" name="Google Shape;476;p62"/>
          <p:cNvGraphicFramePr/>
          <p:nvPr/>
        </p:nvGraphicFramePr>
        <p:xfrm>
          <a:off x="395150" y="138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{D53FEFB5-FBCA-44E1-BFBC-447CB1E25667}</a:tableStyleId>
              </a:tblPr>
              <a:tblGrid>
                <a:gridCol w="4076025"/>
                <a:gridCol w="1766150"/>
                <a:gridCol w="2115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 sz="2525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b="1" sz="2525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Recall</a:t>
                      </a:r>
                      <a:endParaRPr b="1" sz="2525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Pts val="935"/>
                        <a:buFont typeface="Arial"/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 Tree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</a:t>
                      </a:r>
                      <a:endParaRPr b="1" sz="2525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</a:t>
                      </a:r>
                      <a:endParaRPr b="1" sz="2525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Pts val="935"/>
                        <a:buFont typeface="Arial"/>
                        <a:buNone/>
                      </a:pPr>
                      <a:r>
                        <a:rPr b="1" lang="en" sz="2525">
                          <a:solidFill>
                            <a:srgbClr val="00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rgbClr val="00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0.82</a:t>
                      </a:r>
                      <a:endParaRPr b="1" sz="2525">
                        <a:solidFill>
                          <a:srgbClr val="00FF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rgbClr val="00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0.82</a:t>
                      </a:r>
                      <a:endParaRPr b="1" sz="2525">
                        <a:solidFill>
                          <a:srgbClr val="00FF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Pts val="935"/>
                        <a:buFont typeface="Arial"/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Logistic Regression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0.67</a:t>
                      </a:r>
                      <a:endParaRPr b="1" sz="2525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25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0.82</a:t>
                      </a:r>
                      <a:endParaRPr b="1" sz="2525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Loan Status</a:t>
            </a:r>
            <a:endParaRPr b="1"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Yes: </a:t>
            </a:r>
            <a:r>
              <a:rPr lang="en"/>
              <a:t>422  (69%)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No: 192 (31%)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78" y="1076875"/>
            <a:ext cx="4722821" cy="34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Gender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Male</a:t>
            </a:r>
            <a:r>
              <a:rPr lang="en"/>
              <a:t>: 489  (Y 69%, N 31%)		Female: 112 (Y 67%, N 33%)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975" y="2148973"/>
            <a:ext cx="6888800" cy="24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Married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No:  213  (Y 63%, N 37%)		  Yes: 398 (Y 72%, N 28%)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50" y="2010050"/>
            <a:ext cx="7148900" cy="2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Dependents</a:t>
            </a:r>
            <a:endParaRPr b="1">
              <a:highlight>
                <a:srgbClr val="FFFFFF"/>
              </a:highlight>
            </a:endParaRPr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:  345  (Y 69%, N 31%)	     1</a:t>
            </a:r>
            <a:r>
              <a:rPr lang="en"/>
              <a:t>:  102  (Y 65%, N 35%)         			</a:t>
            </a:r>
            <a:r>
              <a:rPr lang="en"/>
              <a:t>2</a:t>
            </a:r>
            <a:r>
              <a:rPr lang="en"/>
              <a:t>:  101  (Y 76%, N 24%)</a:t>
            </a:r>
            <a:r>
              <a:rPr lang="en"/>
              <a:t>	     3+: 51  (Y 64%, N 36%)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449275" y="4512625"/>
            <a:ext cx="7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75" y="2318546"/>
            <a:ext cx="7356899" cy="259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